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1"/>
    <p:sldMasterId id="2147484143" r:id="rId2"/>
    <p:sldMasterId id="2147484155" r:id="rId3"/>
    <p:sldMasterId id="2147484167" r:id="rId4"/>
  </p:sldMasterIdLst>
  <p:notesMasterIdLst>
    <p:notesMasterId r:id="rId58"/>
  </p:notesMasterIdLst>
  <p:sldIdLst>
    <p:sldId id="315" r:id="rId5"/>
    <p:sldId id="297" r:id="rId6"/>
    <p:sldId id="356" r:id="rId7"/>
    <p:sldId id="357" r:id="rId8"/>
    <p:sldId id="309" r:id="rId9"/>
    <p:sldId id="310" r:id="rId10"/>
    <p:sldId id="306" r:id="rId11"/>
    <p:sldId id="355" r:id="rId12"/>
    <p:sldId id="311" r:id="rId13"/>
    <p:sldId id="307" r:id="rId14"/>
    <p:sldId id="312" r:id="rId15"/>
    <p:sldId id="314" r:id="rId16"/>
    <p:sldId id="308" r:id="rId17"/>
    <p:sldId id="263" r:id="rId18"/>
    <p:sldId id="264" r:id="rId19"/>
    <p:sldId id="265" r:id="rId20"/>
    <p:sldId id="267" r:id="rId21"/>
    <p:sldId id="268" r:id="rId22"/>
    <p:sldId id="316" r:id="rId23"/>
    <p:sldId id="317" r:id="rId24"/>
    <p:sldId id="367" r:id="rId25"/>
    <p:sldId id="368" r:id="rId26"/>
    <p:sldId id="369" r:id="rId27"/>
    <p:sldId id="319" r:id="rId28"/>
    <p:sldId id="320" r:id="rId29"/>
    <p:sldId id="321" r:id="rId30"/>
    <p:sldId id="322" r:id="rId31"/>
    <p:sldId id="339" r:id="rId32"/>
    <p:sldId id="340" r:id="rId33"/>
    <p:sldId id="324" r:id="rId34"/>
    <p:sldId id="326" r:id="rId35"/>
    <p:sldId id="329" r:id="rId36"/>
    <p:sldId id="338" r:id="rId37"/>
    <p:sldId id="331" r:id="rId38"/>
    <p:sldId id="333" r:id="rId39"/>
    <p:sldId id="335" r:id="rId40"/>
    <p:sldId id="336" r:id="rId41"/>
    <p:sldId id="341" r:id="rId42"/>
    <p:sldId id="342" r:id="rId43"/>
    <p:sldId id="343" r:id="rId44"/>
    <p:sldId id="344" r:id="rId45"/>
    <p:sldId id="346" r:id="rId46"/>
    <p:sldId id="350" r:id="rId47"/>
    <p:sldId id="351" r:id="rId48"/>
    <p:sldId id="352" r:id="rId49"/>
    <p:sldId id="353" r:id="rId50"/>
    <p:sldId id="360" r:id="rId51"/>
    <p:sldId id="361" r:id="rId52"/>
    <p:sldId id="362" r:id="rId53"/>
    <p:sldId id="363" r:id="rId54"/>
    <p:sldId id="364" r:id="rId55"/>
    <p:sldId id="366" r:id="rId56"/>
    <p:sldId id="365" r:id="rId5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>
      <p:cViewPr varScale="1">
        <p:scale>
          <a:sx n="81" d="100"/>
          <a:sy n="81" d="100"/>
        </p:scale>
        <p:origin x="60" y="26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447FFA8-4C91-423C-9A53-B2E278C88E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A63DDB-CBA7-4225-9312-6266CC46C5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28DECFF-7181-4AF2-BFCA-BAFD0DECACA2}" type="datetimeFigureOut">
              <a:rPr lang="zh-CN" altLang="en-US"/>
              <a:pPr>
                <a:defRPr/>
              </a:pPr>
              <a:t>2019-10-31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9DC30F41-E2DB-4FDF-B0E3-126C6107C0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051263A1-7D93-454F-95F1-B68735E74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55B0D8-CF5A-48F4-926E-E725F58D5B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F8E6F2-8332-4908-B370-1A24F3B1F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0E7A547-B3C9-42BD-8375-B82E11C8B8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B7E449AD-3B88-4255-B939-BC5B0E45DD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6B524B2E-6EF8-4451-B4C9-450D526FEE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6F1B2808-AEF9-468F-BA86-3E777A150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4E1A04-520D-4400-96CD-138123C8D0F9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2891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54627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928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7C3162-A5A8-453E-B4BC-8D3FF40C6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158C6A-EF5B-4CDA-8C29-97DC5B946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449E9A-67EF-4E66-8CD1-C55E5F49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0CD4C-1123-4F1C-82F4-4BD38D0F1D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875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392B007-3D27-4CF7-A7B9-6BA66035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FEB6BE50-E12E-4BD3-B0AF-F91CB12A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729CBE7-2F27-4976-932B-D1BE2F0B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B1B9F-E953-4C94-904E-F4CC058FA0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838356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6720-0FA5-4E53-8CE6-F6089170A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10FA-744D-4D03-AE2F-D3B84408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44829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261D1-B4D3-497F-A09D-E0C8E3CB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B118-61E1-47B3-9126-34368D99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8827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871EF-E282-4278-B0ED-666CCB9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0F000-FEFF-44E2-95AC-C88A0BF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607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D8FF-273D-4C0E-89C0-5E8086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D8363-CA92-4006-A0FE-E158767E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47B-3271-4675-905B-31159E1C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6690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9F3-8420-456E-8310-59673D9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797A5-0418-4598-A7DE-CA0356AB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B83BB-DEC9-4DE9-8814-F64DF3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5DC10F-1701-4D2C-94D0-4DEC59F4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2CCF2-FFCB-47AC-851F-0D72AC53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58415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80F66-53A9-4CF2-B556-DFF1F012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0223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73387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527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988D1-70F4-4464-946D-C392D74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E9D2C-1D8D-480F-BF8E-678A78FB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D41EE-DC97-499C-973D-361C3308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1703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4EAB-C09E-4852-95E5-588C9107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11C9C-70F3-4B7F-99D4-85DD8825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6763-E66E-478A-8040-73A2EBE9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2591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E774-FD72-4382-AB98-EC25B51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2D10B-9C37-4763-B67D-F2D6E3FD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69543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41EA8-1927-4EF7-BD2A-AEF537591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2429BB-0895-4535-93D7-E252D6BD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34553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F8E9-B7BD-4E40-90FA-437D6360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F4F0D-FAFF-412E-B6FE-96FA6EE3B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82852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B37-A2CF-4C1D-AECA-681EC53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20C2-9F43-45C5-AD1C-CCF4E24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83802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FA986-6312-4A7C-8C7C-5CE75BE8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C8535-5165-4B92-90C2-3AB72A53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6411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79D0-C9C4-46E7-9165-5F64B3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98765-39C2-45F2-9674-26854DEC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6D731-90E6-42A5-B7B5-D7656149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97882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257E-5C0B-4E43-9939-21264C4D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A5D95-C7F6-477F-BAEF-C122FA79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907CA-6EB6-4B98-B59E-34E9DD40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A827A-91F1-47F0-B645-B99D33E90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4CE666-D88B-4EB7-B138-7801E53D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4488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19041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0604-2539-4D32-B649-257DB0D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85068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5752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A28D-4F6E-4227-BCEF-DBA80DA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A6582-FC99-43C0-9BA4-27635E56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9A48C-B9FC-424B-B966-C30DAEE7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74341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D9657-844E-4933-85FA-8149C2EA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FE341-76FA-4586-B445-56EAA4712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2B346-FE74-4792-8525-ACE49079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4993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EC3-C5CA-4DF7-B946-24F685D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85811-1C0E-474C-B3FE-0751723B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25071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66AADF-3FBC-4723-A399-510CFF46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8512F-4210-4B85-8A55-6C1D7472A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46173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4285-01DD-48A6-B4C6-FA21945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EECC-4539-46AB-9A61-61D738935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9244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BDB07-D0D4-4E83-BCA9-9045322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C534F-B937-4AE6-983D-5A6D24D6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6345068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E545-C99F-46C6-97B2-EC8DB28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96123-722A-4178-884B-671895C5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581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EE618-D0F0-43FB-9980-61E8A78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D982A-979C-4E89-8266-F0DFEFE64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4D74E-70BA-4161-888C-93CB5537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8149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1013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D16D0-0763-4A1B-8007-2522F7E8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A78-7AB1-44C7-BFEA-77B12134A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C3824-544B-428F-B0E3-7DD55EC1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1D378-8623-4F70-9658-5EB393353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2D57B-AFC6-4AB7-A175-202CC3FBD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263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E3B7-5FF1-4215-9762-11F88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25698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786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F652-20B8-4E67-B59B-13E628D5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0A89-E66F-4846-8A69-72C472A9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F0FCD-AE26-43EB-AF37-C6C1DD28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49259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1178-138E-4DDA-97FB-7143B152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8DA4E6-FF77-441E-8A75-04AEB8A2A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32C49-5C30-4DA4-AFDC-160923ED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36420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4543-4B06-4263-B003-D6965C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F91920-6ED6-4401-95F4-BE57A5CE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472770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543A3-8318-425D-8053-EDF9C9AA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C4627-059E-4B26-ACE3-00B9C74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012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6749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42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06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4205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210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9AC63B2-6709-4A2C-B18C-D417AB642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64BA789-B73B-460A-B731-F917722B8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BBDE366E-4EE0-4427-A07E-FC7B21E5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225" r:id="rId12"/>
    <p:sldLayoutId id="2147484226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85D94CD-E0B3-4583-954D-563AE38FB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C94D3E0-8302-4C26-9DE9-1D2A4A4EA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2052" name="Object 11">
            <a:extLst>
              <a:ext uri="{FF2B5EF4-FFF2-40B4-BE49-F238E27FC236}">
                <a16:creationId xmlns:a16="http://schemas.microsoft.com/office/drawing/2014/main" id="{9D93114E-0406-48BF-97E3-20F1F8CD5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13">
            <a:extLst>
              <a:ext uri="{FF2B5EF4-FFF2-40B4-BE49-F238E27FC236}">
                <a16:creationId xmlns:a16="http://schemas.microsoft.com/office/drawing/2014/main" id="{001C1C10-7517-471E-8347-3CA0FFEA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8D67D18-90BB-4191-A589-3F7554B19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3FFEC58-C9DB-4848-9B4A-352243EE1B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3076" name="Object 11">
            <a:extLst>
              <a:ext uri="{FF2B5EF4-FFF2-40B4-BE49-F238E27FC236}">
                <a16:creationId xmlns:a16="http://schemas.microsoft.com/office/drawing/2014/main" id="{A2E40203-60C4-499A-A419-CD52CA2639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13">
            <a:extLst>
              <a:ext uri="{FF2B5EF4-FFF2-40B4-BE49-F238E27FC236}">
                <a16:creationId xmlns:a16="http://schemas.microsoft.com/office/drawing/2014/main" id="{B5316DF6-732F-4E7C-B515-6C6B907CF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DC25B7C-D4F5-408A-91CE-6810BAA7B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8924AAC-227F-4761-AA46-84322F78C2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4100" name="Object 11">
            <a:extLst>
              <a:ext uri="{FF2B5EF4-FFF2-40B4-BE49-F238E27FC236}">
                <a16:creationId xmlns:a16="http://schemas.microsoft.com/office/drawing/2014/main" id="{C686056C-BDE2-4F02-B1AF-2904D4CDFA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12">
            <a:extLst>
              <a:ext uri="{FF2B5EF4-FFF2-40B4-BE49-F238E27FC236}">
                <a16:creationId xmlns:a16="http://schemas.microsoft.com/office/drawing/2014/main" id="{FB16335D-7265-4D20-8AED-5957FC87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>
                <a:ea typeface="华文行楷" panose="02010800040101010101" pitchFamily="2" charset="-122"/>
              </a:rPr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8773000F-C920-48A1-BD00-E0235C521B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328" y="2536782"/>
            <a:ext cx="12097344" cy="885825"/>
          </a:xfrm>
        </p:spPr>
        <p:txBody>
          <a:bodyPr/>
          <a:lstStyle/>
          <a:p>
            <a:r>
              <a:rPr lang="zh-CN" altLang="en-US" sz="4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第一篇 横截面数据的回归分析</a:t>
            </a:r>
            <a:endParaRPr lang="zh-CN" alt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>
            <a:extLst>
              <a:ext uri="{FF2B5EF4-FFF2-40B4-BE49-F238E27FC236}">
                <a16:creationId xmlns:a16="http://schemas.microsoft.com/office/drawing/2014/main" id="{6FE1EAA8-8AED-4D94-BBCE-6D6B820A63D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112224" cy="648419"/>
          </a:xfrm>
        </p:spPr>
        <p:txBody>
          <a:bodyPr/>
          <a:lstStyle/>
          <a:p>
            <a:r>
              <a:rPr lang="zh-CN" altLang="en-US" sz="2400" b="1" dirty="0">
                <a:cs typeface="Times New Roman" panose="02020603050405020304" pitchFamily="18" charset="0"/>
              </a:rPr>
              <a:t>“被解释”和“解释”变量这两个词是最具描述性的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endParaRPr lang="zh-CN" altLang="en-US" sz="24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B4477A35-81A2-4D74-B952-17258F18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760538"/>
            <a:ext cx="8024813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1">
            <a:extLst>
              <a:ext uri="{FF2B5EF4-FFF2-40B4-BE49-F238E27FC236}">
                <a16:creationId xmlns:a16="http://schemas.microsoft.com/office/drawing/2014/main" id="{3C98E789-FE49-48F0-9758-65C33F60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4005263"/>
            <a:ext cx="5100638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内容占位符 2">
                <a:extLst>
                  <a:ext uri="{FF2B5EF4-FFF2-40B4-BE49-F238E27FC236}">
                    <a16:creationId xmlns:a16="http://schemas.microsoft.com/office/drawing/2014/main" id="{4CAA332F-DFD3-4EFC-AE5E-AF7B40DDEEA4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0" y="1484313"/>
                <a:ext cx="11568608" cy="4824412"/>
              </a:xfrm>
            </p:spPr>
            <p:txBody>
              <a:bodyPr/>
              <a:lstStyle/>
              <a:p>
                <a:r>
                  <a:rPr lang="zh-CN" altLang="en-US" sz="22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2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的含义</a:t>
                </a:r>
                <a:endParaRPr lang="en-US" altLang="zh-CN" sz="22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表示除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之外其他影响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的因素，也被称为误差项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(error term)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或者扰动、干扰（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disturbance)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简单回归分析把除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之外所有影响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的因素都看成无法观测的因素。</a:t>
                </a:r>
                <a:endParaRPr lang="en-US" altLang="zh-CN" sz="22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如果函数（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2.1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）中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=0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（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2</m:t>
                    </m:r>
                    <m:r>
                      <a:rPr lang="zh-CN" altLang="en-US" sz="2200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）</m:t>
                    </m:r>
                    <m:r>
                      <a:rPr lang="zh-CN" altLang="en-US" sz="220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的变化量就是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的变化量之积，而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就代表了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之间的比例关系，这是计量学要研究的</a:t>
                </a:r>
                <a:r>
                  <a:rPr lang="zh-CN" altLang="en-US" sz="22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核心问题之一</a:t>
                </a:r>
                <a:r>
                  <a:rPr lang="zh-CN" altLang="en-US" sz="2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2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434" name="内容占位符 2">
                <a:extLst>
                  <a:ext uri="{FF2B5EF4-FFF2-40B4-BE49-F238E27FC236}">
                    <a16:creationId xmlns:a16="http://schemas.microsoft.com/office/drawing/2014/main" id="{4CAA332F-DFD3-4EFC-AE5E-AF7B40DDE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1484313"/>
                <a:ext cx="11568608" cy="4824412"/>
              </a:xfrm>
              <a:blipFill>
                <a:blip r:embed="rId2"/>
                <a:stretch>
                  <a:fillRect l="-580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1BE62E6-881F-4296-86CD-E45034C91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56" y="3789040"/>
            <a:ext cx="1107488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图片 3">
            <a:extLst>
              <a:ext uri="{FF2B5EF4-FFF2-40B4-BE49-F238E27FC236}">
                <a16:creationId xmlns:a16="http://schemas.microsoft.com/office/drawing/2014/main" id="{E603DCD3-3712-45B0-A232-AC6FDE58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2776"/>
            <a:ext cx="11090658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FA3FF0F3-7D65-445C-A356-5B73B1B06D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557338"/>
            <a:ext cx="11377264" cy="45354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关于模型的假设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模型（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）的线性形式意味着：不管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的初始值为多少， 它的任何一单位变化对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的影响都是相同的。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这样做，对许多经济应用来说是不现实的。例如，在工资教育的例子中，或许还要考虑到递增的回报，即后一年的教育比前一年的教育对工资的影响更大。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问题： 模型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(2.1)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是否真的得到关于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如何在其他因素不变下影响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的结论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?</a:t>
            </a: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从方程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(2.2)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中看出，保持所有其他因素（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u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中）不变，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β1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确实能度量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的影响。至此，对这个因果问题的讨论可以就此结束吗？显然不行。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Rectangle 3">
                <a:extLst>
                  <a:ext uri="{FF2B5EF4-FFF2-40B4-BE49-F238E27FC236}">
                    <a16:creationId xmlns:a16="http://schemas.microsoft.com/office/drawing/2014/main" id="{6E96236F-AD4F-4526-8244-2C2F6082BC6E}"/>
                  </a:ext>
                </a:extLst>
              </p:cNvPr>
              <p:cNvSpPr>
                <a:spLocks noGrp="1" noRot="1" noChangeArrowheads="1"/>
              </p:cNvSpPr>
              <p:nvPr>
                <p:ph idx="4294967295"/>
              </p:nvPr>
            </p:nvSpPr>
            <p:spPr>
              <a:xfrm>
                <a:off x="551384" y="1556792"/>
                <a:ext cx="10873208" cy="4897437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4. 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的假设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在陈述 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如何关联的重要假定之前，总能先对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做出假设。只要方程中包含截距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，假定总体中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的平均值为０就不会损失数据包含的信息。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用数学形式表示为：</a:t>
                </a:r>
              </a:p>
              <a:p>
                <a:pPr marL="0" indent="625475">
                  <a:buNone/>
                  <a:defRPr/>
                </a:pP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                             E(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＝０                             （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2.5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 marL="0" indent="6254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假设（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2.5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）式对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 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的关系没有提及。可以看到， 假设（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2.5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）的约束性不是特别强。</a:t>
                </a:r>
              </a:p>
            </p:txBody>
          </p:sp>
        </mc:Choice>
        <mc:Fallback xmlns="">
          <p:sp>
            <p:nvSpPr>
              <p:cNvPr id="18435" name="Rectangle 3">
                <a:extLst>
                  <a:ext uri="{FF2B5EF4-FFF2-40B4-BE49-F238E27FC236}">
                    <a16:creationId xmlns:a16="http://schemas.microsoft.com/office/drawing/2014/main" id="{6E96236F-AD4F-4526-8244-2C2F6082B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51384" y="1556792"/>
                <a:ext cx="10873208" cy="4897437"/>
              </a:xfrm>
              <a:blipFill>
                <a:blip r:embed="rId2"/>
                <a:stretch>
                  <a:fillRect l="-1121" t="-1244" r="-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>
                <a:extLst>
                  <a:ext uri="{FF2B5EF4-FFF2-40B4-BE49-F238E27FC236}">
                    <a16:creationId xmlns:a16="http://schemas.microsoft.com/office/drawing/2014/main" id="{B91A6430-73CC-4F17-9543-877579474740}"/>
                  </a:ext>
                </a:extLst>
              </p:cNvPr>
              <p:cNvSpPr>
                <a:spLocks noGrp="1" noRot="1" noChangeArrowheads="1"/>
              </p:cNvSpPr>
              <p:nvPr>
                <p:ph type="body" sz="half" idx="4294967295"/>
              </p:nvPr>
            </p:nvSpPr>
            <p:spPr>
              <a:xfrm>
                <a:off x="551384" y="1484784"/>
                <a:ext cx="11161240" cy="5040313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的假设</a:t>
                </a:r>
                <a:endParaRPr lang="en-US" altLang="zh-CN" sz="2800" b="1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449263">
                  <a:buNone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因为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和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是随机变量， 所以能够在任何给定的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值下定义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的条件分布。</a:t>
                </a:r>
                <a:endParaRPr lang="en-US" altLang="zh-CN" sz="24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449263">
                  <a:buNone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关键假设是，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的平均值与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值无关。 可把它写成：</a:t>
                </a:r>
              </a:p>
              <a:p>
                <a:pPr marL="0" indent="449263" algn="ctr">
                  <a:buNone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　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    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 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2.6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</a:t>
                </a:r>
              </a:p>
              <a:p>
                <a:pPr marL="0" indent="449263">
                  <a:buNone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方程（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2.6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）表示，根据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值的不同把总体划分成若干部分， 每个部分中无法观测的因素都具有相同的平均值 ，而且这个共同的平均值必然等于整个总体中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的平均值。</a:t>
                </a:r>
                <a:endParaRPr lang="en-US" altLang="zh-CN" sz="24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449263">
                  <a:buNone/>
                  <a:defRPr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当方程（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2.6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）成立时，就说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的均值独立于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endParaRPr lang="zh-CN" altLang="zh-CN" sz="24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459" name="Rectangle 3">
                <a:extLst>
                  <a:ext uri="{FF2B5EF4-FFF2-40B4-BE49-F238E27FC236}">
                    <a16:creationId xmlns:a16="http://schemas.microsoft.com/office/drawing/2014/main" id="{B91A6430-73CC-4F17-9543-877579474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551384" y="1484784"/>
                <a:ext cx="11161240" cy="5040313"/>
              </a:xfrm>
              <a:blipFill>
                <a:blip r:embed="rId2"/>
                <a:stretch>
                  <a:fillRect l="-1092" t="-1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1336129D-C59A-4AA1-B29C-BF5BD886B85D}"/>
                  </a:ext>
                </a:extLst>
              </p:cNvPr>
              <p:cNvSpPr>
                <a:spLocks noGrp="1" noRot="1" noChangeArrowheads="1"/>
              </p:cNvSpPr>
              <p:nvPr>
                <p:ph idx="4294967295"/>
              </p:nvPr>
            </p:nvSpPr>
            <p:spPr>
              <a:xfrm>
                <a:off x="623392" y="1484784"/>
                <a:ext cx="11017224" cy="5040312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的假设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当把均值独立性与假设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(2.5)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相结合时，便得到零条件均值假设 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(zero conditional mean assumption)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： 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以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为条件将方程（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）取期望值，并利用上式可得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(2.8)</a:t>
                </a:r>
              </a:p>
              <a:p>
                <a:pPr marL="0" indent="5365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方程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2.8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表明，总体回归函数（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population regression function, PRF) 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的一个线性函数。线性意味着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个单位变化将使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的期望值改变了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之多。如图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2-1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所示，对于任何给定的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值，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的分布都以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为中心。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endParaRPr lang="zh-CN" altLang="en-US" sz="2000" b="1" dirty="0"/>
              </a:p>
            </p:txBody>
          </p:sp>
        </mc:Choice>
        <mc:Fallback xmlns="">
          <p:sp>
            <p:nvSpPr>
              <p:cNvPr id="20483" name="Rectangle 3">
                <a:extLst>
                  <a:ext uri="{FF2B5EF4-FFF2-40B4-BE49-F238E27FC236}">
                    <a16:creationId xmlns:a16="http://schemas.microsoft.com/office/drawing/2014/main" id="{1336129D-C59A-4AA1-B29C-BF5BD886B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23392" y="1484784"/>
                <a:ext cx="11017224" cy="5040312"/>
              </a:xfrm>
              <a:blipFill>
                <a:blip r:embed="rId2"/>
                <a:stretch>
                  <a:fillRect l="-1106" t="-1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562D94BD-ED6A-4E5C-828E-F9C1A43A8031}"/>
              </a:ext>
            </a:extLst>
          </p:cNvPr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3840163" y="1196975"/>
            <a:ext cx="8351837" cy="51117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b="1"/>
              <a:t>总体回归函数图形</a:t>
            </a:r>
            <a:endParaRPr lang="zh-CN" altLang="en-US" sz="1000" b="1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/>
              <a:t>   </a:t>
            </a:r>
            <a:endParaRPr lang="zh-CN" altLang="en-US" sz="2000" b="1">
              <a:ea typeface="楷体_GB2312" pitchFamily="49" charset="-122"/>
            </a:endParaRPr>
          </a:p>
        </p:txBody>
      </p:sp>
      <p:pic>
        <p:nvPicPr>
          <p:cNvPr id="26627" name="图片 1">
            <a:extLst>
              <a:ext uri="{FF2B5EF4-FFF2-40B4-BE49-F238E27FC236}">
                <a16:creationId xmlns:a16="http://schemas.microsoft.com/office/drawing/2014/main" id="{4D56FFE1-EA06-4407-8132-27E1950F6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773238"/>
            <a:ext cx="5380038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文本占位符 3">
                <a:extLst>
                  <a:ext uri="{FF2B5EF4-FFF2-40B4-BE49-F238E27FC236}">
                    <a16:creationId xmlns:a16="http://schemas.microsoft.com/office/drawing/2014/main" id="{42F4A694-A390-4F44-9C9B-8D4AD7CFA0A0}"/>
                  </a:ext>
                </a:extLst>
              </p:cNvPr>
              <p:cNvSpPr>
                <a:spLocks noGrp="1"/>
              </p:cNvSpPr>
              <p:nvPr>
                <p:ph type="body" sz="half" idx="4294967295"/>
              </p:nvPr>
            </p:nvSpPr>
            <p:spPr>
              <a:xfrm>
                <a:off x="695400" y="1496591"/>
                <a:ext cx="11089232" cy="4884737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4.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关于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的假设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给定零条件均值假定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，方程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可以看程两部分：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一是表示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的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，被称为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的系统部分，即由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解释的那一部分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另一部分是被称为非系统部分的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𝝁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，即不能由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解释的那一部分。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方程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2.8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指出了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的均值如何随着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的变化而变化，并不是说对于总体中的所有单位，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都等于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。实际上，我们可能永远都不能知道总体的截距和斜率，因为这种关系只是由样本反映出来的。总体回归函数给出了不同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值水平上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的平均水平之间的关系。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555" name="文本占位符 3">
                <a:extLst>
                  <a:ext uri="{FF2B5EF4-FFF2-40B4-BE49-F238E27FC236}">
                    <a16:creationId xmlns:a16="http://schemas.microsoft.com/office/drawing/2014/main" id="{42F4A694-A390-4F44-9C9B-8D4AD7CFA0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695400" y="1496591"/>
                <a:ext cx="11089232" cy="4884737"/>
              </a:xfrm>
              <a:blipFill>
                <a:blip r:embed="rId2"/>
                <a:stretch>
                  <a:fillRect l="-1100" t="-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698" name="内容占位符 2">
                <a:extLst>
                  <a:ext uri="{FF2B5EF4-FFF2-40B4-BE49-F238E27FC236}">
                    <a16:creationId xmlns:a16="http://schemas.microsoft.com/office/drawing/2014/main" id="{0A8ABA38-8D3F-499E-8B3A-CA0757C79F82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551384" y="1484313"/>
                <a:ext cx="10945216" cy="4641850"/>
              </a:xfrm>
            </p:spPr>
            <p:txBody>
              <a:bodyPr/>
              <a:lstStyle/>
              <a:p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从总体到样本的抽样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625475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令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表示从总体中抽取的一个容量为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n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的随机样本。如果这些数据的产生过程符合方程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的形式，那么对于每个</a:t>
                </a:r>
                <a:r>
                  <a:rPr lang="en-US" altLang="zh-CN" sz="2400" dirty="0" err="1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，我们都可以写为：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            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(2.9)</a:t>
                </a:r>
              </a:p>
              <a:p>
                <a:pPr marL="0" indent="0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这里，</a:t>
                </a:r>
                <a:r>
                  <a:rPr lang="en-US" altLang="zh-CN" sz="2400" dirty="0"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包括除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之外所有影响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的因素，所以它是第</a:t>
                </a:r>
                <a:r>
                  <a:rPr lang="en-US" altLang="zh-CN" sz="2400" dirty="0" err="1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次观测的误差项。图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给出了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15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个家庭年收入和年储蓄的散点图和总体回归函数。接下来会给出从样本到总体的估计方法。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zh-CN" altLang="en-US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9698" name="内容占位符 2">
                <a:extLst>
                  <a:ext uri="{FF2B5EF4-FFF2-40B4-BE49-F238E27FC236}">
                    <a16:creationId xmlns:a16="http://schemas.microsoft.com/office/drawing/2014/main" id="{0A8ABA38-8D3F-499E-8B3A-CA0757C79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51384" y="1484313"/>
                <a:ext cx="10945216" cy="4641850"/>
              </a:xfrm>
              <a:blipFill>
                <a:blip r:embed="rId2"/>
                <a:stretch>
                  <a:fillRect l="-835" t="-1050" r="-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A6B0736-7417-4368-A25A-DBA7B87846CA}"/>
              </a:ext>
            </a:extLst>
          </p:cNvPr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0" y="1557338"/>
            <a:ext cx="12192000" cy="1008062"/>
          </a:xfrm>
        </p:spPr>
        <p:txBody>
          <a:bodyPr/>
          <a:lstStyle/>
          <a:p>
            <a:pPr>
              <a:defRPr/>
            </a:pPr>
            <a:r>
              <a:rPr lang="zh-CN" altLang="en-US" sz="4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4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4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简单回归模型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4128291-A5FD-4519-A1BF-B79174E2DF13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2423592" y="2852738"/>
            <a:ext cx="9768408" cy="28082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提要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一、简单回归模型的定义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二、普通最小二乘法（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）的推导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的性质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四、度量单位与函数形式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五、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估计量的期望值与方差</a:t>
            </a:r>
            <a:endParaRPr lang="zh-CN" altLang="en-US" sz="2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utoUpdateAnimBg="0"/>
      <p:bldP spid="8195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EC9C97AA-145F-4E27-8B58-DFE022478D3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83432" y="1089025"/>
            <a:ext cx="11208568" cy="683791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二、普通最小二乘法（</a:t>
            </a:r>
            <a:r>
              <a:rPr lang="en-US" altLang="zh-CN" sz="3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36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）的推导</a:t>
            </a:r>
            <a:endParaRPr lang="zh-CN" altLang="en-US" sz="3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0723" name="图片 2">
            <a:extLst>
              <a:ext uri="{FF2B5EF4-FFF2-40B4-BE49-F238E27FC236}">
                <a16:creationId xmlns:a16="http://schemas.microsoft.com/office/drawing/2014/main" id="{E8997A44-1B66-4832-98F7-5B50C21E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772815"/>
            <a:ext cx="8856984" cy="49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CF4101A-9150-428F-8D67-6A764EEAEC59}"/>
                  </a:ext>
                </a:extLst>
              </p:cNvPr>
              <p:cNvSpPr/>
              <p:nvPr/>
            </p:nvSpPr>
            <p:spPr>
              <a:xfrm>
                <a:off x="911424" y="1124744"/>
                <a:ext cx="10657184" cy="5608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推导一：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Algebraic facts:</a:t>
                </a:r>
              </a:p>
              <a:p>
                <a:pPr indent="1063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/>
              </a:p>
              <a:p>
                <a:pPr indent="1063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  <m:e>
                          <m:r>
                            <m:rPr>
                              <m:nor/>
                            </m:rPr>
                            <a:rPr lang="en-US" altLang="zh-CN" dirty="0"/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pPr indent="1063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r>
                            <m:rPr>
                              <m:nor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eqAr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CF4101A-9150-428F-8D67-6A764EEAE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124744"/>
                <a:ext cx="10657184" cy="5608843"/>
              </a:xfrm>
              <a:prstGeom prst="rect">
                <a:avLst/>
              </a:prstGeom>
              <a:blipFill>
                <a:blip r:embed="rId2"/>
                <a:stretch>
                  <a:fillRect l="-915" t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877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7F4C479B-FA49-4FB0-9A88-4D713F116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570" y="1340768"/>
                <a:ext cx="11570898" cy="506193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kumimoji="0" lang="en-US" altLang="zh-CN" sz="2200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kumimoji="0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0"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zh-CN" sz="2200" dirty="0"/>
                  <a:t>, </a:t>
                </a:r>
              </a:p>
              <a:p>
                <a:pPr marL="0" indent="0" eaLnBrk="1" hangingPunct="1">
                  <a:buNone/>
                </a:pPr>
                <a:r>
                  <a:rPr kumimoji="0" lang="en-US" altLang="zh-CN" sz="2200" dirty="0"/>
                  <a:t>Assumptions:</a:t>
                </a:r>
                <a14:m>
                  <m:oMath xmlns:m="http://schemas.openxmlformats.org/officeDocument/2006/math"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kumimoji="0"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altLang="zh-CN" sz="2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zh-CN" sz="2200" dirty="0"/>
                  <a:t> ,</a:t>
                </a:r>
                <a14:m>
                  <m:oMath xmlns:m="http://schemas.openxmlformats.org/officeDocument/2006/math"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en-US" altLang="zh-CN" sz="2200" dirty="0"/>
                  <a:t>. </a:t>
                </a:r>
              </a:p>
              <a:p>
                <a:pPr marL="0" indent="0"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r>
                        <a:rPr kumimoji="0"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kumimoji="0" lang="en-US" altLang="zh-CN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kumimoji="0" lang="en-US" altLang="zh-CN" sz="2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2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22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US" altLang="zh-CN" sz="2200" i="1" dirty="0">
                  <a:latin typeface="Cambria Math" panose="02040503050406030204" pitchFamily="18" charset="0"/>
                </a:endParaRPr>
              </a:p>
              <a:p>
                <a:pPr marL="0" indent="0" algn="ctr" eaLnBrk="1" hangingPunct="1">
                  <a:buFontTx/>
                  <a:buNone/>
                </a:pPr>
                <a:r>
                  <a:rPr kumimoji="0" lang="en-US" altLang="zh-CN" sz="2200" dirty="0"/>
                  <a:t>and </a:t>
                </a:r>
                <a14:m>
                  <m:oMath xmlns:m="http://schemas.openxmlformats.org/officeDocument/2006/math">
                    <m:r>
                      <a:rPr kumimoji="0" lang="en-US" altLang="zh-CN" sz="2200" i="1" dirty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kumimoji="0" lang="en-US" altLang="zh-CN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kumimoji="0" lang="en-US" altLang="zh-CN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altLang="zh-CN" sz="220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0" lang="en-US" altLang="zh-CN" sz="22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en-US" altLang="zh-CN" sz="2200" dirty="0"/>
                  <a:t>	</a:t>
                </a:r>
              </a:p>
              <a:p>
                <a:pPr marL="0" indent="0" eaLnBrk="1" hangingPunct="1">
                  <a:buFontTx/>
                  <a:buNone/>
                </a:pPr>
                <a:r>
                  <a:rPr kumimoji="0" lang="en-US" altLang="zh-CN" sz="2200" dirty="0"/>
                  <a:t> </a:t>
                </a:r>
                <a14:m>
                  <m:oMath xmlns:m="http://schemas.openxmlformats.org/officeDocument/2006/math">
                    <m:r>
                      <a:rPr kumimoji="0"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  </m:t>
                    </m:r>
                    <m:sSup>
                      <m:sSupPr>
                        <m:ctrlP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0"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en-US" altLang="zh-CN" sz="2200" dirty="0"/>
                  <a:t>               *pay attention to the hat symbol</a:t>
                </a:r>
              </a:p>
              <a:p>
                <a:pPr marL="0" indent="0" eaLnBrk="1" hangingPunct="1">
                  <a:buFontTx/>
                  <a:buNone/>
                </a:pPr>
                <a:r>
                  <a:rPr kumimoji="0" lang="en-US" altLang="zh-CN" sz="2200" dirty="0">
                    <a:ea typeface="Cambria Math" panose="02040503050406030204" pitchFamily="18" charset="0"/>
                  </a:rPr>
                  <a:t>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0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0" lang="en-US" altLang="zh-CN" sz="2200" dirty="0"/>
              </a:p>
              <a:p>
                <a:pPr marL="0" indent="0" eaLnBrk="1" hangingPunct="1"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kumimoji="0" lang="en-US" altLang="zh-CN" sz="2200" dirty="0"/>
                  <a:t> the fitted line crosses the mean value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0" lang="en-US" altLang="zh-CN" sz="2200" i="1" dirty="0" smtClean="0">
                        <a:latin typeface="Cambria Math" panose="02040503050406030204" pitchFamily="18" charset="0"/>
                      </a:rPr>
                      <m:t> ,</m:t>
                    </m:r>
                    <m:acc>
                      <m:accPr>
                        <m:chr m:val="̅"/>
                        <m:ctrlP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0" lang="en-US" altLang="zh-CN" sz="2200" dirty="0"/>
                  <a:t>), we know</a:t>
                </a:r>
              </a:p>
              <a:p>
                <a:pPr marL="0" indent="0"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kumimoji="0"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kumimoji="0"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2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sz="2200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sz="2200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0" lang="en-US" altLang="zh-CN" sz="2200" dirty="0"/>
              </a:p>
              <a:p>
                <a:pPr marL="0" indent="0" eaLnBrk="1" hangingPunct="1">
                  <a:buFontTx/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nary>
                      <m:naryPr>
                        <m:chr m:val="∑"/>
                        <m:ctrlP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0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200" dirty="0"/>
                  <a:t>=</a:t>
                </a:r>
                <a:r>
                  <a:rPr kumimoji="0" lang="en-US" altLang="zh-CN" sz="2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altLang="zh-CN" sz="2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kumimoji="0" lang="en-US" altLang="zh-CN" sz="22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2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200" i="1" dirty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0" lang="en-US" altLang="zh-CN" sz="22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22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altLang="zh-CN" sz="2200" i="1" dirty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sz="2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kumimoji="0" lang="en-US" altLang="zh-CN" sz="2200" dirty="0"/>
                  <a:t>)=0</a:t>
                </a:r>
              </a:p>
              <a:p>
                <a:pPr marL="449263" indent="0" eaLnBrk="1" hangingPunct="1">
                  <a:buFontTx/>
                  <a:buNone/>
                </a:pPr>
                <a:r>
                  <a:rPr kumimoji="0" lang="en-US" altLang="zh-CN" sz="2200" dirty="0"/>
                  <a:t>With the algebraic facts</a:t>
                </a:r>
              </a:p>
              <a:p>
                <a:pPr marL="449263" indent="0" eaLnBrk="1" hangingPunct="1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acc>
                        <m:accPr>
                          <m:chr m:val="̂"/>
                          <m:ctrlP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sz="220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kumimoji="0"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en-US" altLang="zh-CN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20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2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0" lang="en-US" altLang="zh-CN" sz="22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sz="2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altLang="zh-CN" sz="2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sz="2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kumimoji="0" lang="en-US" altLang="zh-CN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kumimoji="0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kumimoji="0" lang="en-US" altLang="zh-CN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sz="2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kumimoji="0"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nary>
                        <m:naryPr>
                          <m:chr m:val="∑"/>
                          <m:ctrlP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kumimoji="0" lang="en-US" altLang="zh-CN" sz="2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altLang="zh-CN" sz="2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sz="2200" i="1" dirty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2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kumimoji="0" lang="en-US" altLang="zh-CN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altLang="zh-CN" sz="2200" dirty="0"/>
              </a:p>
              <a:p>
                <a:pPr marL="449263" indent="0" eaLnBrk="1" hangingPunct="1">
                  <a:buFontTx/>
                  <a:buNone/>
                </a:pPr>
                <a:endParaRPr kumimoji="0" lang="en-US" altLang="zh-CN" sz="2200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7F4C479B-FA49-4FB0-9A88-4D713F11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70" y="1340768"/>
                <a:ext cx="11570898" cy="5061935"/>
              </a:xfrm>
              <a:prstGeom prst="rect">
                <a:avLst/>
              </a:prstGeom>
              <a:blipFill>
                <a:blip r:embed="rId2"/>
                <a:stretch>
                  <a:fillRect l="-685" t="-843" r="-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66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3C1EC21-908D-4095-83F8-DF6086998B60}"/>
              </a:ext>
            </a:extLst>
          </p:cNvPr>
          <p:cNvSpPr/>
          <p:nvPr/>
        </p:nvSpPr>
        <p:spPr>
          <a:xfrm>
            <a:off x="1055440" y="2193355"/>
            <a:ext cx="105961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推导二：最小化拟合残差的平方和，利用一阶条件（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First Order Condition)</a:t>
            </a: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推导三：极大似然估计法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0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637E52-D04F-4332-8B49-4A0A0E2E09C9}"/>
                  </a:ext>
                </a:extLst>
              </p:cNvPr>
              <p:cNvSpPr txBox="1"/>
              <p:nvPr/>
            </p:nvSpPr>
            <p:spPr>
              <a:xfrm>
                <a:off x="623392" y="1412776"/>
                <a:ext cx="10873208" cy="430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因此，只要有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，估计的斜率为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kumimoji="0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kumimoji="0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0" lang="en-US" altLang="zh-CN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m:rPr>
                          <m:nor/>
                        </m:rP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m:t>（</m:t>
                      </m:r>
                      <m:r>
                        <m:rPr>
                          <m:nor/>
                        </m:rPr>
                        <a:rPr lang="en-US" altLang="zh-CN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m:t>2.19</m:t>
                      </m:r>
                      <m:r>
                        <m:rPr>
                          <m:nor/>
                        </m:rP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m:t>）</m:t>
                      </m:r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ctr"/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可以看出，方程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2.19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:r>
                  <a:rPr kumimoji="0"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的样本协方差与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的样本方差之比，可以写作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0"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这种方法称为普通最小二乘法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(Ordinary Least Squares, OLS)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6637E52-D04F-4332-8B49-4A0A0E2E0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1412776"/>
                <a:ext cx="10873208" cy="4303742"/>
              </a:xfrm>
              <a:prstGeom prst="rect">
                <a:avLst/>
              </a:prstGeom>
              <a:blipFill>
                <a:blip r:embed="rId2"/>
                <a:stretch>
                  <a:fillRect l="-841" t="-13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B34FB2-C949-4B13-BE8E-78F652FC9B13}"/>
                  </a:ext>
                </a:extLst>
              </p:cNvPr>
              <p:cNvSpPr/>
              <p:nvPr/>
            </p:nvSpPr>
            <p:spPr>
              <a:xfrm>
                <a:off x="695400" y="1484784"/>
                <a:ext cx="10657184" cy="2386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对于估计出的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zh-CN" altLang="en-US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，</m:t>
                    </m:r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，对于任意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，都有一个</a:t>
                </a:r>
                <a:r>
                  <a:rPr lang="zh-CN" altLang="en-US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拟合值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fitted value)</a:t>
                </a:r>
              </a:p>
              <a:p>
                <a:pPr indent="6254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(2.20) </m:t>
                      </m:r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这是利用截距估计值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和斜率估计值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计算出的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0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第</a:t>
                </a:r>
                <a:r>
                  <a:rPr lang="en-US" altLang="zh-CN" dirty="0" err="1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次观测的残差是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acc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𝑖</m:t>
                        </m:r>
                      </m:sub>
                    </m:sSub>
                    <m:r>
                      <a:rPr lang="zh-CN" altLang="en-US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之差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(2.21)</m:t>
                      </m:r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具体见图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2-4.</a:t>
                </a:r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4B34FB2-C949-4B13-BE8E-78F652FC9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10657184" cy="2386551"/>
              </a:xfrm>
              <a:prstGeom prst="rect">
                <a:avLst/>
              </a:prstGeom>
              <a:blipFill>
                <a:blip r:embed="rId2"/>
                <a:stretch>
                  <a:fillRect t="-1279" b="-5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3">
            <a:extLst>
              <a:ext uri="{FF2B5EF4-FFF2-40B4-BE49-F238E27FC236}">
                <a16:creationId xmlns:a16="http://schemas.microsoft.com/office/drawing/2014/main" id="{EB349D64-4EFE-4F28-A19D-111824179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196752"/>
            <a:ext cx="7115820" cy="526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C9585D8-BD74-4150-ABA6-B0410D050A94}"/>
                  </a:ext>
                </a:extLst>
              </p:cNvPr>
              <p:cNvSpPr/>
              <p:nvPr/>
            </p:nvSpPr>
            <p:spPr>
              <a:xfrm>
                <a:off x="695400" y="1412776"/>
                <a:ext cx="10825636" cy="483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定义残差平方和（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sum of squared residuals, SSR)</a:t>
                </a:r>
              </a:p>
              <a:p>
                <a:pPr indent="6254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0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0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(2.22)</m:t>
                      </m:r>
                    </m:oMath>
                  </m:oMathPara>
                </a14:m>
                <a:endParaRPr lang="en-US" altLang="zh-CN" dirty="0"/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我们也可以通过最小化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SSR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，并利用一阶条件为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，推导出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公式（课后作业）。</a:t>
                </a:r>
                <a:r>
                  <a:rPr lang="zh-CN" altLang="en-US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最小二乘法得名就是因为最小化了</a:t>
                </a:r>
                <a:r>
                  <a:rPr lang="en-US" altLang="zh-CN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SSR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一旦确定了截距估计值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和斜率估计值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，我们可以确定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回归线：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acc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dirty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0" dirty="0" smtClean="0"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                    (2.23)</m:t>
                      </m:r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625475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注意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2.23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与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2.20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的区别，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2.20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给出了单一点的估计，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2.23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是一条直线，又被称为样本回归函数（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sample regression function, SRF),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它是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PRF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的一个样本估计。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625475"/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PRF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是固定和未知的，我们利用样本计算出的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SRF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是对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PRF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的一个估计，所以一旦调整了样本，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SRF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的形式会发生一定的偏移。</a:t>
                </a:r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C9585D8-BD74-4150-ABA6-B0410D050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12776"/>
                <a:ext cx="10825636" cy="4832990"/>
              </a:xfrm>
              <a:prstGeom prst="rect">
                <a:avLst/>
              </a:prstGeom>
              <a:blipFill>
                <a:blip r:embed="rId2"/>
                <a:stretch>
                  <a:fillRect l="-845" t="-1009" r="-507" b="-1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图片 3">
            <a:extLst>
              <a:ext uri="{FF2B5EF4-FFF2-40B4-BE49-F238E27FC236}">
                <a16:creationId xmlns:a16="http://schemas.microsoft.com/office/drawing/2014/main" id="{990CFD5B-9EF4-4A90-B05F-BB275C18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268760"/>
            <a:ext cx="11449272" cy="529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图片 3">
            <a:extLst>
              <a:ext uri="{FF2B5EF4-FFF2-40B4-BE49-F238E27FC236}">
                <a16:creationId xmlns:a16="http://schemas.microsoft.com/office/drawing/2014/main" id="{E87D083B-37FF-4552-9F60-3FA65463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484784"/>
            <a:ext cx="11161240" cy="5116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C981284D-4348-432F-B011-99A62677E42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417638"/>
            <a:ext cx="12144672" cy="4708525"/>
          </a:xfrm>
        </p:spPr>
        <p:txBody>
          <a:bodyPr/>
          <a:lstStyle/>
          <a:p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回归模型的类型</a:t>
            </a:r>
          </a:p>
        </p:txBody>
      </p:sp>
      <p:pic>
        <p:nvPicPr>
          <p:cNvPr id="10243" name="图片 3">
            <a:extLst>
              <a:ext uri="{FF2B5EF4-FFF2-40B4-BE49-F238E27FC236}">
                <a16:creationId xmlns:a16="http://schemas.microsoft.com/office/drawing/2014/main" id="{180421A6-E191-4625-BD6A-D97C7F79D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036763"/>
            <a:ext cx="581025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图片 3">
            <a:extLst>
              <a:ext uri="{FF2B5EF4-FFF2-40B4-BE49-F238E27FC236}">
                <a16:creationId xmlns:a16="http://schemas.microsoft.com/office/drawing/2014/main" id="{D517055E-8B89-4874-B49B-28B5F6D98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96752"/>
            <a:ext cx="10801200" cy="562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>
            <a:extLst>
              <a:ext uri="{FF2B5EF4-FFF2-40B4-BE49-F238E27FC236}">
                <a16:creationId xmlns:a16="http://schemas.microsoft.com/office/drawing/2014/main" id="{00782242-2D0C-4B4E-B903-C7F6B3B350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8069" y="1217482"/>
            <a:ext cx="10945216" cy="854348"/>
          </a:xfrm>
        </p:spPr>
        <p:txBody>
          <a:bodyPr/>
          <a:lstStyle/>
          <a:p>
            <a:pPr algn="l"/>
            <a:r>
              <a:rPr kumimoji="1"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三、</a:t>
            </a:r>
            <a:r>
              <a:rPr kumimoji="1" lang="en-US" altLang="zh-CN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OLS</a:t>
            </a:r>
            <a:r>
              <a:rPr kumimoji="1"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内容占位符 2">
                <a:extLst>
                  <a:ext uri="{FF2B5EF4-FFF2-40B4-BE49-F238E27FC236}">
                    <a16:creationId xmlns:a16="http://schemas.microsoft.com/office/drawing/2014/main" id="{C7BBBC45-0F10-4983-BC5F-6BA97942D69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23392" y="2060848"/>
                <a:ext cx="11233248" cy="4708525"/>
              </a:xfrm>
            </p:spPr>
            <p:txBody>
              <a:bodyPr/>
              <a:lstStyle/>
              <a:p>
                <a:pPr marL="0" indent="5381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前面考察了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截距和斜率参数的数学推导， 本节讨论拟合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回归线的某些代数性质。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、拟合值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和残差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每一个拟合值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都在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回归线上，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2.21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指出与第</a:t>
                </a:r>
                <a:r>
                  <a:rPr lang="en-US" altLang="zh-CN" sz="2000" b="1" dirty="0" err="1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i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次观测相联系的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残差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𝒊</m:t>
                        </m:r>
                      </m:sub>
                    </m:sSub>
                    <m:r>
                      <a:rPr lang="zh-CN" altLang="en-US" sz="2000" b="1" i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与其</m:t>
                    </m:r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拟合值之差。若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为正，则回归线低估了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，反之亦然。大部分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都不等于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，即大部分数据点都不在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线上。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、统计量的代数性质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残差和及样本均值都为零（一阶条件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2.14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）回归元和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残差的样本协方差为零（一阶条件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2.15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）点</a:t>
                </a:r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𝒙</m:t>
                        </m:r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accPr>
                      <m:e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𝒚</m:t>
                        </m:r>
                      </m:e>
                    </m:acc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始终在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回归线上。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4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）总平方和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SST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等于解释平方和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SSE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加上残差平方和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SSR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，即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SST=SSE+SSR 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2.36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）。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	</a:t>
                </a:r>
              </a:p>
              <a:p>
                <a:pPr>
                  <a:defRPr/>
                </a:pPr>
                <a:endParaRPr lang="zh-CN" altLang="en-US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1987" name="内容占位符 2">
                <a:extLst>
                  <a:ext uri="{FF2B5EF4-FFF2-40B4-BE49-F238E27FC236}">
                    <a16:creationId xmlns:a16="http://schemas.microsoft.com/office/drawing/2014/main" id="{C7BBBC45-0F10-4983-BC5F-6BA97942D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23392" y="2060848"/>
                <a:ext cx="11233248" cy="4708525"/>
              </a:xfrm>
              <a:blipFill>
                <a:blip r:embed="rId2"/>
                <a:stretch>
                  <a:fillRect l="-543" t="-648" r="-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20F79A80-FBE2-42FA-A666-07D3A6A8F61E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623392" y="1557338"/>
                <a:ext cx="10441160" cy="4568825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、拟合优度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假定总平方和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SST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不为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2.36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两边同时除以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SST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可得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1=SSE/SST+SSR/SST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，回归的判定系数（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coefficient of determination),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或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R-squared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可以被定义为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𝑹</m:t>
                          </m:r>
                        </m:e>
                        <m:sup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𝟐</m:t>
                          </m:r>
                        </m:sup>
                      </m:sSup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𝑺𝑺𝑬</m:t>
                          </m:r>
                        </m:num>
                        <m:den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𝑺𝑺𝑻</m:t>
                          </m:r>
                        </m:den>
                      </m:f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𝟏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𝑺𝑺𝑹</m:t>
                          </m:r>
                        </m:num>
                        <m:den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𝑺𝑺𝑻</m:t>
                          </m:r>
                        </m:den>
                      </m:f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              (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𝟐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𝟑𝟖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是可解释波动与总波动之比，因此被解释成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的样本波动中倍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x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解释的部分。因为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SSE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不可能大于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SST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的值总是介于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之间，在完美拟合的情况下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536575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也等于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的样本相关系数的平方。</a:t>
                </a:r>
                <a:endParaRPr lang="en-US" altLang="zh-CN" sz="2000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5058" name="内容占位符 2">
                <a:extLst>
                  <a:ext uri="{FF2B5EF4-FFF2-40B4-BE49-F238E27FC236}">
                    <a16:creationId xmlns:a16="http://schemas.microsoft.com/office/drawing/2014/main" id="{20F79A80-FBE2-42FA-A666-07D3A6A8F6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23392" y="1557338"/>
                <a:ext cx="10441160" cy="4568825"/>
              </a:xfrm>
              <a:blipFill>
                <a:blip r:embed="rId2"/>
                <a:stretch>
                  <a:fillRect l="-584" t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0B560E-9A09-4EF0-9215-0AE905EC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92" y="1412776"/>
            <a:ext cx="11640616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>
            <a:extLst>
              <a:ext uri="{FF2B5EF4-FFF2-40B4-BE49-F238E27FC236}">
                <a16:creationId xmlns:a16="http://schemas.microsoft.com/office/drawing/2014/main" id="{7D76AE6A-33A4-4846-B2EF-F72AC0EA78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1384" y="1268760"/>
            <a:ext cx="8664624" cy="854348"/>
          </a:xfrm>
        </p:spPr>
        <p:txBody>
          <a:bodyPr/>
          <a:lstStyle/>
          <a:p>
            <a:pPr algn="l"/>
            <a:r>
              <a:rPr kumimoji="1"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四、度量单位与函数形式</a:t>
            </a:r>
          </a:p>
        </p:txBody>
      </p:sp>
      <p:sp>
        <p:nvSpPr>
          <p:cNvPr id="41987" name="内容占位符 2">
            <a:extLst>
              <a:ext uri="{FF2B5EF4-FFF2-40B4-BE49-F238E27FC236}">
                <a16:creationId xmlns:a16="http://schemas.microsoft.com/office/drawing/2014/main" id="{AC44677D-FB98-4E0A-BF08-3E0D05C6645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401" y="2060848"/>
            <a:ext cx="10873207" cy="4114800"/>
          </a:xfrm>
        </p:spPr>
        <p:txBody>
          <a:bodyPr/>
          <a:lstStyle/>
          <a:p>
            <a:pPr marL="0" indent="0">
              <a:buNone/>
              <a:defRPr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两个重要问题 ：</a:t>
            </a: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1"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理解改变因变量与自变量的度量单位如何影响</a:t>
            </a:r>
            <a:r>
              <a:rPr kumimoji="1"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OLS</a:t>
            </a: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估计值； </a:t>
            </a: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1"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kumimoji="1"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）了解如何把社会科学理论中使用的总体函数形式加入回归分析中。</a:t>
            </a:r>
            <a:endParaRPr kumimoji="1"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defRPr/>
            </a:pPr>
            <a:endParaRPr lang="en-US" altLang="zh-CN" sz="2400" dirty="0"/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385D6F99-79A0-49F3-91CC-A98FD82E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3068960"/>
            <a:ext cx="9361040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CC6B7511-1397-4FC7-8918-136761087DD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600200"/>
            <a:ext cx="1116124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、改变度量单位对</a:t>
            </a:r>
            <a:r>
              <a:rPr lang="en-US" altLang="zh-CN" sz="2400" dirty="0"/>
              <a:t>OLS</a:t>
            </a:r>
            <a:r>
              <a:rPr lang="zh-CN" altLang="en-US" sz="2400" dirty="0"/>
              <a:t>统计量的影响</a:t>
            </a:r>
            <a:endParaRPr lang="en-US" altLang="zh-CN" sz="2400" dirty="0"/>
          </a:p>
          <a:p>
            <a:pPr marL="0" indent="625475">
              <a:buNone/>
            </a:pPr>
            <a:r>
              <a:rPr lang="zh-CN" altLang="en-US" sz="2400" dirty="0"/>
              <a:t>一般地，仅改变自变量的度量单位不会影响截距估计值，但是能按比例影响斜率估计值。</a:t>
            </a:r>
            <a:endParaRPr lang="en-US" altLang="zh-CN" sz="2400" dirty="0"/>
          </a:p>
          <a:p>
            <a:pPr marL="0" indent="0">
              <a:buNone/>
              <a:defRPr/>
            </a:pPr>
            <a:r>
              <a:rPr lang="en-US" altLang="zh-CN" sz="2400" dirty="0"/>
              <a:t>2</a:t>
            </a:r>
            <a:r>
              <a:rPr lang="zh-CN" altLang="en-US" sz="2400" dirty="0"/>
              <a:t>、在简单回归中加入非线性因素</a:t>
            </a:r>
            <a:endParaRPr lang="en-US" altLang="zh-CN" sz="2400" dirty="0"/>
          </a:p>
          <a:p>
            <a:pPr marL="0" indent="538163">
              <a:buNone/>
              <a:defRPr/>
            </a:pPr>
            <a:r>
              <a:rPr lang="zh-CN" altLang="en-US" sz="2400" dirty="0"/>
              <a:t>读社会科学应用文献时，经常遇到一些回归方程，其中因变量以对数形式出现。</a:t>
            </a:r>
            <a:r>
              <a:rPr lang="zh-CN" altLang="en-US" sz="2400" dirty="0">
                <a:solidFill>
                  <a:srgbClr val="23029A"/>
                </a:solidFill>
              </a:rPr>
              <a:t>这是为什么呢？（从对数的计算规则出发）</a:t>
            </a:r>
            <a:endParaRPr lang="en-US" altLang="zh-CN" sz="2400" dirty="0">
              <a:solidFill>
                <a:srgbClr val="23029A"/>
              </a:solidFill>
            </a:endParaRPr>
          </a:p>
          <a:p>
            <a:pPr marL="0" indent="538163">
              <a:buNone/>
              <a:defRPr/>
            </a:pPr>
            <a:endParaRPr lang="en-US" altLang="zh-CN" sz="2400" dirty="0"/>
          </a:p>
          <a:p>
            <a:pPr marL="0" indent="625475">
              <a:buNone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999451E8-0659-4513-84EC-95125BB812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340768"/>
            <a:ext cx="10729192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000" b="1" dirty="0"/>
              <a:t>案例：工资教育的例子</a:t>
            </a:r>
            <a:endParaRPr lang="en-US" altLang="zh-CN" sz="2000" b="1" dirty="0"/>
          </a:p>
          <a:p>
            <a:pPr marL="0" indent="538163">
              <a:buNone/>
              <a:defRPr/>
            </a:pPr>
            <a:r>
              <a:rPr lang="zh-CN" altLang="en-US" sz="2000" dirty="0"/>
              <a:t>该例子把小时工资对受教育年数进行回归，得到斜率估计值</a:t>
            </a:r>
            <a:r>
              <a:rPr lang="en-US" altLang="zh-CN" sz="2000" dirty="0"/>
              <a:t>0.54</a:t>
            </a:r>
            <a:r>
              <a:rPr lang="zh-CN" altLang="en-US" sz="2000" dirty="0"/>
              <a:t>，这意味着每多接受一年教育，小时工资预计可以增加</a:t>
            </a:r>
            <a:r>
              <a:rPr lang="en-US" altLang="zh-CN" sz="2000" dirty="0"/>
              <a:t>54</a:t>
            </a:r>
            <a:r>
              <a:rPr lang="zh-CN" altLang="en-US" sz="2000" dirty="0"/>
              <a:t>美分。因为方程（</a:t>
            </a:r>
            <a:r>
              <a:rPr lang="en-US" altLang="zh-CN" sz="2000" dirty="0"/>
              <a:t>2.27</a:t>
            </a:r>
            <a:r>
              <a:rPr lang="zh-CN" altLang="en-US" sz="2000" dirty="0"/>
              <a:t>）是线性的，所以</a:t>
            </a:r>
            <a:r>
              <a:rPr lang="en-US" altLang="zh-CN" sz="2000" dirty="0"/>
              <a:t>54</a:t>
            </a:r>
            <a:r>
              <a:rPr lang="zh-CN" altLang="en-US" sz="2000" dirty="0"/>
              <a:t>美分的增加，可能来自第</a:t>
            </a:r>
            <a:r>
              <a:rPr lang="en-US" altLang="zh-CN" sz="2000" dirty="0"/>
              <a:t>1</a:t>
            </a:r>
            <a:r>
              <a:rPr lang="zh-CN" altLang="en-US" sz="2000" dirty="0"/>
              <a:t>年的教育，也可能来自第</a:t>
            </a:r>
            <a:r>
              <a:rPr lang="en-US" altLang="zh-CN" sz="2000" dirty="0"/>
              <a:t>20</a:t>
            </a:r>
            <a:r>
              <a:rPr lang="zh-CN" altLang="en-US" sz="2000" dirty="0"/>
              <a:t>年的教育；这恐怕不太合理。</a:t>
            </a:r>
            <a:endParaRPr lang="en-US" altLang="zh-CN" sz="2000" dirty="0"/>
          </a:p>
          <a:p>
            <a:pPr marL="0" indent="538163">
              <a:buNone/>
              <a:defRPr/>
            </a:pPr>
            <a:r>
              <a:rPr lang="zh-CN" altLang="en-US" sz="2000" dirty="0"/>
              <a:t>为更好地揭示工资如何随着受教育程度的变化而变化，可能做出这样的假设：多接受一年教育，工资增长的百分数都是不变的。 </a:t>
            </a:r>
            <a:endParaRPr lang="en-US" altLang="zh-CN" sz="2000" dirty="0"/>
          </a:p>
          <a:p>
            <a:pPr marL="0" indent="538163">
              <a:buNone/>
              <a:defRPr/>
            </a:pPr>
            <a:r>
              <a:rPr lang="zh-CN" altLang="en-US" sz="2000" dirty="0"/>
              <a:t>比如，将受教育程度从５年增加到６年， 在其他条件不变的情况下，工资提高比方说８％，而将受教育程度从</a:t>
            </a:r>
            <a:r>
              <a:rPr lang="en-US" altLang="zh-CN" sz="2000" dirty="0"/>
              <a:t>11</a:t>
            </a:r>
            <a:r>
              <a:rPr lang="zh-CN" altLang="en-US" sz="2000" dirty="0"/>
              <a:t>年 增加到</a:t>
            </a:r>
            <a:r>
              <a:rPr lang="en-US" altLang="zh-CN" sz="2000" dirty="0"/>
              <a:t>12</a:t>
            </a:r>
            <a:r>
              <a:rPr lang="zh-CN" altLang="en-US" sz="2000" dirty="0"/>
              <a:t>年，工资也提高了８％。给出百分比影响（近似）为常数的模型是</a:t>
            </a:r>
            <a:endParaRPr lang="en-US" altLang="zh-CN" sz="2000" dirty="0"/>
          </a:p>
          <a:p>
            <a:pPr marL="0" indent="538163">
              <a:buNone/>
              <a:defRPr/>
            </a:pPr>
            <a:endParaRPr lang="en-US" altLang="zh-CN" sz="2000" dirty="0"/>
          </a:p>
          <a:p>
            <a:pPr marL="0" indent="538163">
              <a:buNone/>
              <a:defRPr/>
            </a:pPr>
            <a:endParaRPr lang="en-US" altLang="zh-CN" sz="2000" dirty="0"/>
          </a:p>
          <a:p>
            <a:pPr marL="0" indent="538163">
              <a:buNone/>
              <a:defRPr/>
            </a:pPr>
            <a:r>
              <a:rPr lang="zh-CN" altLang="en-US" sz="2000" dirty="0"/>
              <a:t>注意，当把</a:t>
            </a:r>
            <a:r>
              <a:rPr lang="en-US" altLang="zh-CN" sz="2000" dirty="0"/>
              <a:t>β 1</a:t>
            </a:r>
            <a:r>
              <a:rPr lang="zh-CN" altLang="en-US" sz="2000" dirty="0"/>
              <a:t>乘以</a:t>
            </a:r>
            <a:r>
              <a:rPr lang="en-US" altLang="zh-CN" sz="2000" dirty="0"/>
              <a:t>100</a:t>
            </a:r>
            <a:r>
              <a:rPr lang="zh-CN" altLang="en-US" sz="2000" dirty="0"/>
              <a:t>，得到多接受一年教育时工资变化的百分比。因为工资的百分比变化对所增加的每一年教育都相等，所以当受教育程度提高时，工资变化量也随之增加；总之，方程</a:t>
            </a:r>
            <a:r>
              <a:rPr lang="en-US" altLang="zh-CN" sz="2000" dirty="0"/>
              <a:t>(2.42)</a:t>
            </a:r>
            <a:r>
              <a:rPr lang="zh-CN" altLang="en-US" sz="2000" dirty="0"/>
              <a:t>意味着递增的教育回报。</a:t>
            </a:r>
            <a:endParaRPr lang="en-US" altLang="zh-CN" sz="2000" dirty="0"/>
          </a:p>
          <a:p>
            <a:pPr marL="0" indent="0">
              <a:buNone/>
              <a:defRPr/>
            </a:pPr>
            <a:endParaRPr lang="en-US" altLang="zh-CN" sz="2000" dirty="0"/>
          </a:p>
        </p:txBody>
      </p:sp>
      <p:pic>
        <p:nvPicPr>
          <p:cNvPr id="51203" name="图片 1">
            <a:extLst>
              <a:ext uri="{FF2B5EF4-FFF2-40B4-BE49-F238E27FC236}">
                <a16:creationId xmlns:a16="http://schemas.microsoft.com/office/drawing/2014/main" id="{76007AFB-19BF-4947-9038-9D0C46DF9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4077072"/>
            <a:ext cx="80645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3">
            <a:extLst>
              <a:ext uri="{FF2B5EF4-FFF2-40B4-BE49-F238E27FC236}">
                <a16:creationId xmlns:a16="http://schemas.microsoft.com/office/drawing/2014/main" id="{2657BF61-D937-4219-A83E-0E70D7CF8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557339"/>
            <a:ext cx="5845175" cy="4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图片 3">
            <a:extLst>
              <a:ext uri="{FF2B5EF4-FFF2-40B4-BE49-F238E27FC236}">
                <a16:creationId xmlns:a16="http://schemas.microsoft.com/office/drawing/2014/main" id="{71947B86-72CA-4B9A-85BA-5147B5D3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2776"/>
            <a:ext cx="11120051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内容占位符 2">
            <a:extLst>
              <a:ext uri="{FF2B5EF4-FFF2-40B4-BE49-F238E27FC236}">
                <a16:creationId xmlns:a16="http://schemas.microsoft.com/office/drawing/2014/main" id="{BCDFC2C2-1C11-43FE-997D-8A6F6DB7739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268413"/>
            <a:ext cx="11089232" cy="79243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2-3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最后一列给出对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β1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的解释。 在对数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水平值模型中，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100β</a:t>
            </a:r>
            <a:r>
              <a:rPr lang="en-US" altLang="zh-CN" sz="2000" baseline="-25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有 时也被称为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的半弹性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(semi-elasticity)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 如例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2.11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中所言，在对数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对数模型中，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sz="2000" baseline="-25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的弹性。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5300" name="图片 1">
            <a:extLst>
              <a:ext uri="{FF2B5EF4-FFF2-40B4-BE49-F238E27FC236}">
                <a16:creationId xmlns:a16="http://schemas.microsoft.com/office/drawing/2014/main" id="{FE841128-10A8-46CD-A368-C21E7968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564904"/>
            <a:ext cx="10818464" cy="311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2">
            <a:extLst>
              <a:ext uri="{FF2B5EF4-FFF2-40B4-BE49-F238E27FC236}">
                <a16:creationId xmlns:a16="http://schemas.microsoft.com/office/drawing/2014/main" id="{097AB8DA-FD21-4297-81AA-6186F9908DD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417638"/>
            <a:ext cx="8229600" cy="4708525"/>
          </a:xfrm>
        </p:spPr>
        <p:txBody>
          <a:bodyPr/>
          <a:lstStyle/>
          <a:p>
            <a:r>
              <a:rPr lang="zh-CN" altLang="en-US" sz="2400"/>
              <a:t>例如</a:t>
            </a:r>
          </a:p>
        </p:txBody>
      </p:sp>
      <p:pic>
        <p:nvPicPr>
          <p:cNvPr id="11267" name="图片 3">
            <a:extLst>
              <a:ext uri="{FF2B5EF4-FFF2-40B4-BE49-F238E27FC236}">
                <a16:creationId xmlns:a16="http://schemas.microsoft.com/office/drawing/2014/main" id="{3794077E-AA50-4565-AB8F-9E8309C4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2205039"/>
            <a:ext cx="7056437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976FA23D-547F-4DF5-8080-F5AE67871F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1384" y="1052513"/>
            <a:ext cx="8557691" cy="863600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五、</a:t>
            </a:r>
            <a:r>
              <a:rPr lang="en-US" altLang="zh-CN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OLS</a:t>
            </a:r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估计量的期望值与方差</a:t>
            </a:r>
            <a:endParaRPr lang="zh-CN" altLang="en-US" sz="36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3" name="内容占位符 2">
                <a:extLst>
                  <a:ext uri="{FF2B5EF4-FFF2-40B4-BE49-F238E27FC236}">
                    <a16:creationId xmlns:a16="http://schemas.microsoft.com/office/drawing/2014/main" id="{D6B525F0-3CC8-4139-B5D0-E97FD16339BC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551384" y="1844675"/>
                <a:ext cx="11305256" cy="47085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估计量的无偏性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前面定义总体模型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zh-C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＝</m:t>
                      </m:r>
                      <m:r>
                        <a:rPr lang="zh-C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zh-C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＋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𝛽</m:t>
                      </m:r>
                      <m:r>
                        <a:rPr lang="en-US" altLang="zh-CN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zh-CN" alt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＋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  <a:cs typeface="Times New Roman" panose="02020603050405020304" pitchFamily="18" charset="0"/>
                        </a:rPr>
                        <m:t>𝜇</m:t>
                      </m:r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并声称使简单回归分析有用的关键假设是，对于任何给定的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值，</a:t>
                </a:r>
                <a:r>
                  <a:rPr lang="en-US" altLang="zh-CN" sz="2000" dirty="0"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的期望值都为零，也就是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E(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)=0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 现在考察总体模型，研究</a:t>
                </a:r>
                <a:r>
                  <a:rPr lang="en-US" altLang="zh-CN" sz="20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的统计性质。为便于参考，用简单线性回归（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Simple Linear Regression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）首字母缩写 “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SLR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”给这些假设编号。第一个假设定义了总体模型的形式。</a:t>
                </a:r>
              </a:p>
            </p:txBody>
          </p:sp>
        </mc:Choice>
        <mc:Fallback xmlns="">
          <p:sp>
            <p:nvSpPr>
              <p:cNvPr id="56323" name="内容占位符 2">
                <a:extLst>
                  <a:ext uri="{FF2B5EF4-FFF2-40B4-BE49-F238E27FC236}">
                    <a16:creationId xmlns:a16="http://schemas.microsoft.com/office/drawing/2014/main" id="{D6B525F0-3CC8-4139-B5D0-E97FD16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51384" y="1844675"/>
                <a:ext cx="11305256" cy="4708525"/>
              </a:xfrm>
              <a:blipFill>
                <a:blip r:embed="rId2"/>
                <a:stretch>
                  <a:fillRect l="-1078" t="-1425" r="-27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324" name="图片 1">
            <a:extLst>
              <a:ext uri="{FF2B5EF4-FFF2-40B4-BE49-F238E27FC236}">
                <a16:creationId xmlns:a16="http://schemas.microsoft.com/office/drawing/2014/main" id="{DE8F6913-B6CB-4364-9851-6CCC1BBA7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6" y="4275881"/>
            <a:ext cx="10667609" cy="17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图片 1">
            <a:extLst>
              <a:ext uri="{FF2B5EF4-FFF2-40B4-BE49-F238E27FC236}">
                <a16:creationId xmlns:a16="http://schemas.microsoft.com/office/drawing/2014/main" id="{3179403B-84D7-45AD-8914-AC0C008E7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53" b="-77"/>
          <a:stretch/>
        </p:blipFill>
        <p:spPr bwMode="auto">
          <a:xfrm>
            <a:off x="551384" y="1412776"/>
            <a:ext cx="11061658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>
            <a:extLst>
              <a:ext uri="{FF2B5EF4-FFF2-40B4-BE49-F238E27FC236}">
                <a16:creationId xmlns:a16="http://schemas.microsoft.com/office/drawing/2014/main" id="{3BD116FD-2448-4480-863E-2C30A5C40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28"/>
          <a:stretch/>
        </p:blipFill>
        <p:spPr bwMode="auto">
          <a:xfrm>
            <a:off x="551384" y="2708920"/>
            <a:ext cx="1059735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4308E55C-8536-4719-B12B-8D7C7B70D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64"/>
          <a:stretch/>
        </p:blipFill>
        <p:spPr bwMode="auto">
          <a:xfrm>
            <a:off x="971250" y="3645024"/>
            <a:ext cx="837237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1">
            <a:extLst>
              <a:ext uri="{FF2B5EF4-FFF2-40B4-BE49-F238E27FC236}">
                <a16:creationId xmlns:a16="http://schemas.microsoft.com/office/drawing/2014/main" id="{F9720C13-9C59-4E95-8565-4FF862B11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1916113"/>
            <a:ext cx="5802313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内容占位符 2">
                <a:extLst>
                  <a:ext uri="{FF2B5EF4-FFF2-40B4-BE49-F238E27FC236}">
                    <a16:creationId xmlns:a16="http://schemas.microsoft.com/office/drawing/2014/main" id="{C6EE25F4-C3C8-4996-AA3C-09F2C779F628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623392" y="1268413"/>
                <a:ext cx="10801200" cy="4857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无偏性推导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2.19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式可以改写成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sSub>
                              <m:sSub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− 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(2.49)</m:t>
                    </m:r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，它可以被看作是一个随机变量。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SST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, 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的表达式代入得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分子可以写作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其中，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如果第二部分的期望为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，我们说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的无偏估计。</a:t>
                </a:r>
              </a:p>
            </p:txBody>
          </p:sp>
        </mc:Choice>
        <mc:Fallback xmlns="">
          <p:sp>
            <p:nvSpPr>
              <p:cNvPr id="63490" name="内容占位符 2">
                <a:extLst>
                  <a:ext uri="{FF2B5EF4-FFF2-40B4-BE49-F238E27FC236}">
                    <a16:creationId xmlns:a16="http://schemas.microsoft.com/office/drawing/2014/main" id="{C6EE25F4-C3C8-4996-AA3C-09F2C779F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23392" y="1268413"/>
                <a:ext cx="10801200" cy="4857750"/>
              </a:xfrm>
              <a:blipFill>
                <a:blip r:embed="rId2"/>
                <a:stretch>
                  <a:fillRect l="-847" t="-1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内容占位符 2">
            <a:extLst>
              <a:ext uri="{FF2B5EF4-FFF2-40B4-BE49-F238E27FC236}">
                <a16:creationId xmlns:a16="http://schemas.microsoft.com/office/drawing/2014/main" id="{B374058D-7909-4E48-8FCD-783ED2C2068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341438"/>
            <a:ext cx="7606208" cy="4784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无偏性的定理</a:t>
            </a: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4515" name="图片 1">
            <a:extLst>
              <a:ext uri="{FF2B5EF4-FFF2-40B4-BE49-F238E27FC236}">
                <a16:creationId xmlns:a16="http://schemas.microsoft.com/office/drawing/2014/main" id="{BBAC070B-4EC6-449A-BBC1-2C94D6CEF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2" b="-27"/>
          <a:stretch/>
        </p:blipFill>
        <p:spPr bwMode="auto">
          <a:xfrm>
            <a:off x="623392" y="1916832"/>
            <a:ext cx="10735457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图片 1">
            <a:extLst>
              <a:ext uri="{FF2B5EF4-FFF2-40B4-BE49-F238E27FC236}">
                <a16:creationId xmlns:a16="http://schemas.microsoft.com/office/drawing/2014/main" id="{67517196-9F51-4620-90A0-690CA562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268760"/>
            <a:ext cx="9867178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562" name="内容占位符 2">
                <a:extLst>
                  <a:ext uri="{FF2B5EF4-FFF2-40B4-BE49-F238E27FC236}">
                    <a16:creationId xmlns:a16="http://schemas.microsoft.com/office/drawing/2014/main" id="{C7C01DA9-4E57-4799-81D9-0EFDE2C1C0E4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623392" y="1412875"/>
                <a:ext cx="10945216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定理的说明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625475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无偏性是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的抽样分布性质，并不能告诉我们从特定样本中得到的估计值是什么。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625475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如果上面四个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SLR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假设有一个不成立，那么无偏性也不成立。</a:t>
                </a:r>
              </a:p>
            </p:txBody>
          </p:sp>
        </mc:Choice>
        <mc:Fallback xmlns="">
          <p:sp>
            <p:nvSpPr>
              <p:cNvPr id="66562" name="内容占位符 2">
                <a:extLst>
                  <a:ext uri="{FF2B5EF4-FFF2-40B4-BE49-F238E27FC236}">
                    <a16:creationId xmlns:a16="http://schemas.microsoft.com/office/drawing/2014/main" id="{C7C01DA9-4E57-4799-81D9-0EFDE2C1C0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23392" y="1412875"/>
                <a:ext cx="10945216" cy="4114800"/>
              </a:xfrm>
              <a:blipFill>
                <a:blip r:embed="rId2"/>
                <a:stretch>
                  <a:fillRect l="-835" t="-1185" r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内容占位符 2">
                <a:extLst>
                  <a:ext uri="{FF2B5EF4-FFF2-40B4-BE49-F238E27FC236}">
                    <a16:creationId xmlns:a16="http://schemas.microsoft.com/office/drawing/2014/main" id="{FF63881E-8CEA-4C46-B8D9-8F0F48BAC86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95400" y="1417638"/>
                <a:ext cx="10585176" cy="3235498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cs typeface="Times New Roman" panose="02020603050405020304" pitchFamily="18" charset="0"/>
                  </a:rPr>
                  <a:t>2. OLS</a:t>
                </a:r>
                <a:r>
                  <a:rPr lang="zh-CN" altLang="en-US" sz="2800" b="1" dirty="0">
                    <a:cs typeface="Times New Roman" panose="02020603050405020304" pitchFamily="18" charset="0"/>
                  </a:rPr>
                  <a:t>估计量的方差</a:t>
                </a:r>
                <a:endParaRPr lang="en-US" altLang="zh-CN" sz="2800" b="1" dirty="0"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  <a:defRPr/>
                </a:pPr>
                <a:r>
                  <a:rPr lang="zh-CN" altLang="en-US" sz="2400" b="1" dirty="0"/>
                  <a:t>上面证明了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的抽样分布是以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为中心的（无偏），即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围绕真实值波动，这个波动幅度也是很重要的。在其他条件不变的情况下，我们可以根据这个波动幅度选择一个更好的估计值。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  <a:defRPr/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先引入一个同方差性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(homoskedasticity)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的假定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67587" name="内容占位符 2">
                <a:extLst>
                  <a:ext uri="{FF2B5EF4-FFF2-40B4-BE49-F238E27FC236}">
                    <a16:creationId xmlns:a16="http://schemas.microsoft.com/office/drawing/2014/main" id="{FF63881E-8CEA-4C46-B8D9-8F0F48BAC8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95400" y="1417638"/>
                <a:ext cx="10585176" cy="3235498"/>
              </a:xfrm>
              <a:blipFill>
                <a:blip r:embed="rId2"/>
                <a:stretch>
                  <a:fillRect l="-1152" t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588" name="图片 4">
            <a:extLst>
              <a:ext uri="{FF2B5EF4-FFF2-40B4-BE49-F238E27FC236}">
                <a16:creationId xmlns:a16="http://schemas.microsoft.com/office/drawing/2014/main" id="{7A5E48DD-43B9-49D5-9DC7-76195A97B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552998"/>
            <a:ext cx="10257600" cy="1887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2E1174D-AA19-41EA-9B51-74C2D9D44AA9}"/>
                  </a:ext>
                </a:extLst>
              </p:cNvPr>
              <p:cNvSpPr/>
              <p:nvPr/>
            </p:nvSpPr>
            <p:spPr>
              <a:xfrm>
                <a:off x="695400" y="1484784"/>
                <a:ext cx="10729192" cy="4331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 OLS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估计量的方差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536575">
                  <a:buNone/>
                  <a:defRPr/>
                </a:pP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SLR.5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对于证明无偏性没有作用，但是简化了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的计算。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536575">
                  <a:buNone/>
                  <a:defRPr/>
                </a:pP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如果我们假定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独立的，那么给定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下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的分布就不依赖于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因此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536575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536575">
                  <a:buNone/>
                  <a:defRPr/>
                </a:pP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，意味着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也是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的无条件期望值。根据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换言之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的无条件方差，所以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经常被称为</a:t>
                </a:r>
                <a:r>
                  <a:rPr lang="zh-CN" altLang="en-US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误差方差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error variance)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或高饶方差。误差方差约大，影响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的无法观测因素的分布约分散。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536575">
                  <a:buNone/>
                  <a:defRPr/>
                </a:pP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因为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2E1174D-AA19-41EA-9B51-74C2D9D44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484784"/>
                <a:ext cx="10729192" cy="4331122"/>
              </a:xfrm>
              <a:prstGeom prst="rect">
                <a:avLst/>
              </a:prstGeom>
              <a:blipFill>
                <a:blip r:embed="rId2"/>
                <a:stretch>
                  <a:fillRect l="-1136" t="-1549" r="-568" b="-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3">
            <a:extLst>
              <a:ext uri="{FF2B5EF4-FFF2-40B4-BE49-F238E27FC236}">
                <a16:creationId xmlns:a16="http://schemas.microsoft.com/office/drawing/2014/main" id="{F7DC4886-E4B4-4E90-831A-1DB108742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28" y="1196752"/>
            <a:ext cx="6696744" cy="54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4ABBE67F-0816-4798-B81A-0D40C30CE7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0"/>
            <a:ext cx="7772400" cy="1143000"/>
          </a:xfrm>
        </p:spPr>
        <p:txBody>
          <a:bodyPr/>
          <a:lstStyle/>
          <a:p>
            <a:r>
              <a:rPr lang="zh-CN" altLang="en-US" sz="4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一、简单回归模型的定义</a:t>
            </a:r>
            <a:endParaRPr lang="en-US" altLang="zh-CN" sz="4000" b="1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9C842BC7-CFB6-40BC-BE89-5B14225FC91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1" y="2349500"/>
            <a:ext cx="10585175" cy="4114800"/>
          </a:xfrm>
        </p:spPr>
        <p:txBody>
          <a:bodyPr/>
          <a:lstStyle/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简单回归模型可用于研究两个变量之间的关系。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学习、认识简单回归模型是深入学习和应用多元回归模型是入门性的工具。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应用计量经济分析，一般说来是从做模型假设开始：比如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是两个代表某个总体的变量，关注的是“用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来解释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”，或者“研究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如何随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而变化”。要注意的是，这里的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之间并没有因果的关系，它们的变化是同步的。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3">
            <a:extLst>
              <a:ext uri="{FF2B5EF4-FFF2-40B4-BE49-F238E27FC236}">
                <a16:creationId xmlns:a16="http://schemas.microsoft.com/office/drawing/2014/main" id="{D86C4646-DB2F-4F04-9280-EAE601353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628800"/>
            <a:ext cx="1107721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5">
            <a:extLst>
              <a:ext uri="{FF2B5EF4-FFF2-40B4-BE49-F238E27FC236}">
                <a16:creationId xmlns:a16="http://schemas.microsoft.com/office/drawing/2014/main" id="{4E57DC2D-B3FB-45BA-9FA2-8BA655A43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556792"/>
            <a:ext cx="1104147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3506D623-947D-4280-8597-61E76C3C16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400" y="1417638"/>
            <a:ext cx="6849988" cy="571500"/>
          </a:xfrm>
        </p:spPr>
        <p:txBody>
          <a:bodyPr/>
          <a:lstStyle/>
          <a:p>
            <a:pPr marL="0" indent="0" eaLnBrk="0" hangingPunct="0">
              <a:spcBef>
                <a:spcPct val="0"/>
              </a:spcBef>
              <a:buNone/>
              <a:defRPr/>
            </a:pPr>
            <a:r>
              <a:rPr kumimoji="1"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3.</a:t>
            </a:r>
            <a:r>
              <a:rPr kumimoji="1"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误差方差的估计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F6A0E764-FFD6-410C-94D0-AE4BEB81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989138"/>
            <a:ext cx="9740709" cy="464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3">
            <a:extLst>
              <a:ext uri="{FF2B5EF4-FFF2-40B4-BE49-F238E27FC236}">
                <a16:creationId xmlns:a16="http://schemas.microsoft.com/office/drawing/2014/main" id="{D9282B89-2497-43B9-866A-D9E9C0F8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7" y="1556792"/>
            <a:ext cx="11096645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7AA700B5-FC3F-4008-91D7-EEDAF77C174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55440" y="1700213"/>
            <a:ext cx="10369152" cy="46418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建立用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解释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的模型时，要面临三个问题。 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625475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第一，既然两个变量之间没有确切的关系，那么应该如何考虑其他影响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的因素呢？ 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625475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第二，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的函数关系是怎样的呢？ 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625475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第三，怎样确定在其他条件不变的条件下刻画了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之间的关系（如果这是一个理想目标的话）？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C3D543-92D4-4531-94A7-46291C478F08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95400" y="1412875"/>
                <a:ext cx="11161240" cy="4713288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1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、怎样建立</a:t>
                </a: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的函数关系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简单线性回归模型（二变量线性回归模型）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 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2.1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回归的涵义：从样本向整体的回归推断。</a:t>
                </a:r>
                <a:endParaRPr lang="en-US" altLang="zh-CN" sz="28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采样的结果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sz="28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 dirty="0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构成的向量集合用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个数值来表示</a:t>
                </a:r>
                <a14:m>
                  <m:oMath xmlns:m="http://schemas.openxmlformats.org/officeDocument/2006/math">
                    <m:r>
                      <a:rPr lang="en-US" altLang="zh-CN" sz="2800" b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(</m:t>
                    </m:r>
                    <m:r>
                      <a:rPr lang="en-US" altLang="zh-CN" sz="2800" b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𝒙</m:t>
                    </m:r>
                    <m:r>
                      <a:rPr lang="en-US" altLang="zh-CN" sz="2800" b="1" dirty="0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,</m:t>
                    </m:r>
                    <m:r>
                      <a:rPr lang="en-US" altLang="zh-CN" sz="2800" b="1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𝒚</m:t>
                    </m:r>
                    <m:r>
                      <a:rPr lang="en-US" altLang="zh-CN" sz="2800" b="1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)</m:t>
                    </m:r>
                    <m:r>
                      <a:rPr lang="zh-CN" altLang="en-US" sz="2800" b="1"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之间</m:t>
                    </m:r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的关系，而线性回归模型用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两个数值就可以表示它们的关系，这其实是一种降维的运算。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9C3D543-92D4-4531-94A7-46291C478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95400" y="1412875"/>
                <a:ext cx="11161240" cy="4713288"/>
              </a:xfrm>
              <a:blipFill>
                <a:blip r:embed="rId3"/>
                <a:stretch>
                  <a:fillRect l="-1092" t="-1423" r="-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1C726285-8714-4561-9BC7-84FAF90CAE0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055440" y="1417638"/>
            <a:ext cx="7174160" cy="4708525"/>
          </a:xfrm>
        </p:spPr>
        <p:txBody>
          <a:bodyPr/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简单线性回归模型</a:t>
            </a:r>
          </a:p>
        </p:txBody>
      </p:sp>
      <p:pic>
        <p:nvPicPr>
          <p:cNvPr id="15363" name="图片 5">
            <a:extLst>
              <a:ext uri="{FF2B5EF4-FFF2-40B4-BE49-F238E27FC236}">
                <a16:creationId xmlns:a16="http://schemas.microsoft.com/office/drawing/2014/main" id="{07FACC31-5560-4449-A21F-F3A4220C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205039"/>
            <a:ext cx="74390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内容占位符 2">
            <a:extLst>
              <a:ext uri="{FF2B5EF4-FFF2-40B4-BE49-F238E27FC236}">
                <a16:creationId xmlns:a16="http://schemas.microsoft.com/office/drawing/2014/main" id="{4222C063-0F9B-4679-81A0-E551623E27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1557338"/>
            <a:ext cx="11521280" cy="42814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、方程（</a:t>
            </a: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）中变量的名称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4492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通过方程（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2.1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）联系起来，变量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就有许多可以互换的不同名称。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被称为因变量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(dependent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 被解释变量（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explained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、响应变量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、被预测变量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或者回归子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regressand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 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449263">
              <a:buNone/>
              <a:defRPr/>
            </a:pP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被称为自变量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(independent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、解释变量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(explanatory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 控 制变量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(control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、预测变量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(predictor variables)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或者回归元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regressor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。另外，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还被称为协变量 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(covariate)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4492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“因变量”和“自变量”两个词在计量学中使用较多，但要注意这里所说的“自变 ”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(independent)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与统计学里随机变量之间的独立有所不同。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5_fino">
  <a:themeElements>
    <a:clrScheme name="5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5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fino">
  <a:themeElements>
    <a:clrScheme name="6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6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fino">
  <a:themeElements>
    <a:clrScheme name="7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7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BISU</Template>
  <TotalTime>1096</TotalTime>
  <Words>2819</Words>
  <Application>Microsoft Office PowerPoint</Application>
  <PresentationFormat>宽屏</PresentationFormat>
  <Paragraphs>177</Paragraphs>
  <Slides>53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4" baseType="lpstr">
      <vt:lpstr>华文中宋</vt:lpstr>
      <vt:lpstr>Arial</vt:lpstr>
      <vt:lpstr>Calibri</vt:lpstr>
      <vt:lpstr>Cambria Math</vt:lpstr>
      <vt:lpstr>Times New Roman</vt:lpstr>
      <vt:lpstr>Wingdings</vt:lpstr>
      <vt:lpstr>BISU</vt:lpstr>
      <vt:lpstr>5_fino</vt:lpstr>
      <vt:lpstr>6_fino</vt:lpstr>
      <vt:lpstr>7_fino</vt:lpstr>
      <vt:lpstr>Photo Editor 照片</vt:lpstr>
      <vt:lpstr>第一篇 横截面数据的回归分析</vt:lpstr>
      <vt:lpstr>第2章  简单回归模型</vt:lpstr>
      <vt:lpstr>PowerPoint 演示文稿</vt:lpstr>
      <vt:lpstr>PowerPoint 演示文稿</vt:lpstr>
      <vt:lpstr>一、简单回归模型的定义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二、普通最小二乘法（OLS）的推导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三、OLS的性质</vt:lpstr>
      <vt:lpstr>PowerPoint 演示文稿</vt:lpstr>
      <vt:lpstr>PowerPoint 演示文稿</vt:lpstr>
      <vt:lpstr>四、度量单位与函数形式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 OLS估计量的期望值与方差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libo</dc:creator>
  <cp:lastModifiedBy>李 博</cp:lastModifiedBy>
  <cp:revision>224</cp:revision>
  <dcterms:created xsi:type="dcterms:W3CDTF">2014-02-22T11:40:16Z</dcterms:created>
  <dcterms:modified xsi:type="dcterms:W3CDTF">2019-10-31T05:35:12Z</dcterms:modified>
</cp:coreProperties>
</file>